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81" r:id="rId8"/>
    <p:sldId id="287" r:id="rId9"/>
    <p:sldId id="285" r:id="rId10"/>
    <p:sldId id="261" r:id="rId11"/>
    <p:sldId id="263" r:id="rId12"/>
    <p:sldId id="264" r:id="rId13"/>
    <p:sldId id="265" r:id="rId14"/>
    <p:sldId id="282" r:id="rId15"/>
    <p:sldId id="266" r:id="rId16"/>
    <p:sldId id="267" r:id="rId17"/>
    <p:sldId id="268" r:id="rId18"/>
    <p:sldId id="269" r:id="rId19"/>
    <p:sldId id="283" r:id="rId20"/>
    <p:sldId id="270" r:id="rId21"/>
    <p:sldId id="284" r:id="rId22"/>
    <p:sldId id="271" r:id="rId23"/>
    <p:sldId id="288" r:id="rId24"/>
    <p:sldId id="274" r:id="rId25"/>
    <p:sldId id="286" r:id="rId26"/>
    <p:sldId id="272" r:id="rId27"/>
    <p:sldId id="273" r:id="rId28"/>
    <p:sldId id="275" r:id="rId29"/>
    <p:sldId id="276" r:id="rId30"/>
    <p:sldId id="277" r:id="rId31"/>
    <p:sldId id="278" r:id="rId32"/>
    <p:sldId id="279" r:id="rId33"/>
    <p:sldId id="280" r:id="rId3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7" autoAdjust="0"/>
    <p:restoredTop sz="86446" autoAdjust="0"/>
  </p:normalViewPr>
  <p:slideViewPr>
    <p:cSldViewPr>
      <p:cViewPr varScale="1">
        <p:scale>
          <a:sx n="115" d="100"/>
          <a:sy n="115" d="100"/>
        </p:scale>
        <p:origin x="342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8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Meta: In </a:t>
            </a:r>
            <a:r>
              <a:rPr lang="en-US" dirty="0" err="1"/>
              <a:t>Minidraw</a:t>
            </a:r>
            <a:r>
              <a:rPr lang="en-US" dirty="0"/>
              <a:t>/demo, only accessible </a:t>
            </a:r>
            <a:r>
              <a:rPr lang="en-US"/>
              <a:t>from IntelliJ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4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Concurrency</a:t>
            </a:r>
          </a:p>
          <a:p>
            <a:pPr>
              <a:defRPr/>
            </a:pPr>
            <a:r>
              <a:rPr lang="en-US" noProof="0" dirty="0"/>
              <a:t>Shared Resources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4009644"/>
            <a:ext cx="83820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Race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Race Condition:</a:t>
            </a:r>
          </a:p>
          <a:p>
            <a:pPr lvl="1"/>
            <a:r>
              <a:rPr lang="en-US" noProof="0" dirty="0"/>
              <a:t>If multiple threads </a:t>
            </a:r>
            <a:r>
              <a:rPr lang="en-US" i="1" noProof="0" dirty="0"/>
              <a:t>writes</a:t>
            </a:r>
            <a:r>
              <a:rPr lang="en-US" noProof="0" dirty="0"/>
              <a:t> to resources then the outcome is determined by the sequence/timing in which events occur.</a:t>
            </a:r>
          </a:p>
          <a:p>
            <a:pPr lvl="1"/>
            <a:r>
              <a:rPr lang="en-US" b="1" noProof="0" dirty="0"/>
              <a:t>BAD!</a:t>
            </a:r>
            <a:r>
              <a:rPr lang="en-US" noProof="0" dirty="0"/>
              <a:t> You have no control of the behavior of your program; and the result is erroneous</a:t>
            </a:r>
          </a:p>
          <a:p>
            <a:pPr lvl="2"/>
            <a:r>
              <a:rPr lang="en-US" noProof="0" dirty="0"/>
              <a:t>Inserting 200 and withdrawing 100 on balance 50 must be </a:t>
            </a:r>
            <a:r>
              <a:rPr lang="en-US" b="1" noProof="0" dirty="0"/>
              <a:t>150</a:t>
            </a:r>
            <a:endParaRPr lang="en-US" noProof="0" dirty="0"/>
          </a:p>
          <a:p>
            <a:pPr lvl="2"/>
            <a:r>
              <a:rPr lang="en-US" noProof="0" dirty="0"/>
              <a:t>Our particular execution gave </a:t>
            </a:r>
            <a:r>
              <a:rPr lang="en-US" b="1" noProof="0" dirty="0"/>
              <a:t>250</a:t>
            </a:r>
          </a:p>
          <a:p>
            <a:pPr lvl="2"/>
            <a:r>
              <a:rPr lang="en-US" noProof="0" dirty="0"/>
              <a:t>The next one may give </a:t>
            </a:r>
            <a:r>
              <a:rPr lang="en-US" b="1" noProof="0" dirty="0"/>
              <a:t>-50</a:t>
            </a:r>
          </a:p>
          <a:p>
            <a:pPr lvl="2"/>
            <a:endParaRPr lang="en-US" b="1" noProof="0" dirty="0"/>
          </a:p>
          <a:p>
            <a:r>
              <a:rPr lang="en-US" noProof="0" dirty="0"/>
              <a:t>Critical Section:</a:t>
            </a:r>
          </a:p>
          <a:p>
            <a:pPr lvl="1"/>
            <a:r>
              <a:rPr lang="en-US" noProof="0" dirty="0"/>
              <a:t>The code section in which race conditions can occur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31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Critical sections must be treated as an atomic instruction</a:t>
            </a:r>
          </a:p>
          <a:p>
            <a:pPr lvl="1"/>
            <a:r>
              <a:rPr lang="en-US" i="1" noProof="0" dirty="0"/>
              <a:t>Da: ”</a:t>
            </a:r>
            <a:r>
              <a:rPr lang="en-US" i="1" noProof="0" dirty="0" err="1"/>
              <a:t>Udelelig</a:t>
            </a:r>
            <a:r>
              <a:rPr lang="en-US" i="1" noProof="0" dirty="0"/>
              <a:t> </a:t>
            </a:r>
            <a:r>
              <a:rPr lang="en-US" i="1" noProof="0" dirty="0" err="1"/>
              <a:t>adgang</a:t>
            </a:r>
            <a:r>
              <a:rPr lang="en-US" i="1" noProof="0" dirty="0"/>
              <a:t>”</a:t>
            </a:r>
          </a:p>
          <a:p>
            <a:pPr lvl="1"/>
            <a:endParaRPr lang="en-US" i="1" noProof="0" dirty="0"/>
          </a:p>
          <a:p>
            <a:r>
              <a:rPr lang="en-US" noProof="0" dirty="0"/>
              <a:t>That is, only one thread is allowed to be executing in a critical region at a time…</a:t>
            </a:r>
          </a:p>
          <a:p>
            <a:endParaRPr lang="en-US" i="1" noProof="0" dirty="0"/>
          </a:p>
          <a:p>
            <a:r>
              <a:rPr lang="en-US" i="1" noProof="0" dirty="0"/>
              <a:t>Also called : Mutual exclusion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7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Lock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Guard critical regions</a:t>
            </a:r>
          </a:p>
          <a:p>
            <a:r>
              <a:rPr lang="en-US" noProof="0" dirty="0"/>
              <a:t>Example: </a:t>
            </a:r>
          </a:p>
          <a:p>
            <a:pPr lvl="1"/>
            <a:r>
              <a:rPr lang="en-US" noProof="0" dirty="0"/>
              <a:t>Our two threads will try to invoke deposit() and withdraw()</a:t>
            </a:r>
          </a:p>
          <a:p>
            <a:r>
              <a:rPr lang="en-US" noProof="0" dirty="0"/>
              <a:t>But our account object, a</a:t>
            </a:r>
            <a:r>
              <a:rPr lang="en-US" i="1" noProof="0" dirty="0"/>
              <a:t>, </a:t>
            </a:r>
            <a:r>
              <a:rPr lang="en-US" noProof="0" dirty="0"/>
              <a:t>has an ”lock” associated</a:t>
            </a:r>
          </a:p>
          <a:p>
            <a:pPr lvl="1"/>
            <a:r>
              <a:rPr lang="en-US" noProof="0" dirty="0"/>
              <a:t>Only one thread may </a:t>
            </a:r>
            <a:r>
              <a:rPr lang="en-US" dirty="0"/>
              <a:t>acquire</a:t>
            </a:r>
            <a:r>
              <a:rPr lang="en-US" noProof="0" dirty="0"/>
              <a:t> the lock at any time!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581400" y="3162300"/>
            <a:ext cx="1371600" cy="1143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14400" y="36195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38200" y="3344863"/>
            <a:ext cx="928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 dirty="0" err="1">
                <a:latin typeface="Lucida Console" charset="0"/>
              </a:rPr>
              <a:t>Lecturer</a:t>
            </a:r>
            <a:endParaRPr lang="en-GB" altLang="en-US" sz="1200" b="1" dirty="0">
              <a:latin typeface="Lucida Console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14400" y="40767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38200" y="3802063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PBS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267200" y="3390900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3200" b="1" u="sng">
                <a:latin typeface="Lucida Console" charset="0"/>
              </a:rPr>
              <a:t>a</a:t>
            </a:r>
            <a:endParaRPr lang="en-GB" altLang="en-US" sz="3200" b="1" u="sng">
              <a:latin typeface="Lucida Console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657600" y="3314700"/>
            <a:ext cx="381000" cy="838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724275" y="3363913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724275" y="3609975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724275" y="3857625"/>
            <a:ext cx="247650" cy="2206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32ADB44-952F-3E37-3FF5-D785069A0AD2}"/>
              </a:ext>
            </a:extLst>
          </p:cNvPr>
          <p:cNvSpPr/>
          <p:nvPr/>
        </p:nvSpPr>
        <p:spPr>
          <a:xfrm>
            <a:off x="5715000" y="3802063"/>
            <a:ext cx="2743200" cy="96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‘mutex’</a:t>
            </a:r>
            <a:br>
              <a:rPr lang="en-US" dirty="0"/>
            </a:br>
            <a:r>
              <a:rPr lang="en-US" dirty="0"/>
              <a:t>or ‘semaphore’</a:t>
            </a:r>
          </a:p>
        </p:txBody>
      </p:sp>
    </p:spTree>
    <p:extLst>
      <p:ext uri="{BB962C8B-B14F-4D97-AF65-F5344CB8AC3E}">
        <p14:creationId xmlns:p14="http://schemas.microsoft.com/office/powerpoint/2010/main" val="2244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‘deposit()’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3581400" y="1409700"/>
            <a:ext cx="1371600" cy="1143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914400" y="18669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838200" y="1592263"/>
            <a:ext cx="928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 dirty="0" err="1">
                <a:latin typeface="Lucida Console" charset="0"/>
              </a:rPr>
              <a:t>Lecturer</a:t>
            </a:r>
            <a:endParaRPr lang="en-GB" altLang="en-US" sz="1200" b="1" dirty="0">
              <a:latin typeface="Lucida Console" charset="0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914400" y="23241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838200" y="2049463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PBS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267200" y="1638300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3200" b="1" u="sng">
                <a:latin typeface="Lucida Console" charset="0"/>
              </a:rPr>
              <a:t>a</a:t>
            </a:r>
            <a:endParaRPr lang="en-GB" altLang="en-US" sz="3200" b="1" u="sng">
              <a:latin typeface="Lucida Console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3657600" y="1562100"/>
            <a:ext cx="381000" cy="838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724275" y="1611313"/>
            <a:ext cx="247650" cy="2222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3724275" y="1857375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3724275" y="2105025"/>
            <a:ext cx="247650" cy="22066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4114800" y="18669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2590800" y="23241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828800" y="3238500"/>
            <a:ext cx="4648200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800" dirty="0"/>
              <a:t>The PBS </a:t>
            </a:r>
            <a:r>
              <a:rPr lang="da-DK" altLang="en-US" sz="1800" dirty="0" err="1"/>
              <a:t>thread</a:t>
            </a:r>
            <a:r>
              <a:rPr lang="da-DK" altLang="en-US" sz="1800" dirty="0"/>
              <a:t> </a:t>
            </a:r>
            <a:r>
              <a:rPr lang="da-DK" altLang="en-US" sz="1800" dirty="0" err="1"/>
              <a:t>cannot</a:t>
            </a:r>
            <a:r>
              <a:rPr lang="da-DK" altLang="en-US" sz="1800" dirty="0"/>
              <a:t> </a:t>
            </a:r>
            <a:r>
              <a:rPr lang="da-DK" altLang="en-US" sz="1800" dirty="0" err="1"/>
              <a:t>acquire</a:t>
            </a:r>
            <a:r>
              <a:rPr lang="da-DK" altLang="en-US" sz="1800" dirty="0"/>
              <a:t> the ‘</a:t>
            </a:r>
            <a:r>
              <a:rPr lang="da-DK" altLang="en-US" sz="1800" dirty="0" err="1"/>
              <a:t>lock</a:t>
            </a:r>
            <a:r>
              <a:rPr lang="da-DK" altLang="en-US" sz="1800" dirty="0"/>
              <a:t>’ and </a:t>
            </a:r>
            <a:r>
              <a:rPr lang="da-DK" altLang="en-US" sz="1800" dirty="0" err="1"/>
              <a:t>thus</a:t>
            </a:r>
            <a:r>
              <a:rPr lang="da-DK" altLang="en-US" sz="1800" dirty="0"/>
              <a:t> start </a:t>
            </a:r>
            <a:r>
              <a:rPr lang="da-DK" altLang="en-US" sz="1800" dirty="0" err="1"/>
              <a:t>executing</a:t>
            </a:r>
            <a:r>
              <a:rPr lang="da-DK" altLang="en-US" sz="1800" dirty="0"/>
              <a:t> ‘</a:t>
            </a:r>
            <a:r>
              <a:rPr lang="da-DK" altLang="en-US" sz="1800" dirty="0" err="1"/>
              <a:t>withdraw</a:t>
            </a:r>
            <a:r>
              <a:rPr lang="da-DK" altLang="en-US" sz="1800" dirty="0"/>
              <a:t>()’. It is </a:t>
            </a:r>
            <a:r>
              <a:rPr lang="da-DK" altLang="en-US" sz="1800" dirty="0" err="1"/>
              <a:t>simply</a:t>
            </a:r>
            <a:r>
              <a:rPr lang="da-DK" altLang="en-US" sz="1800" dirty="0"/>
              <a:t> put </a:t>
            </a:r>
            <a:r>
              <a:rPr lang="da-DK" altLang="en-US" sz="1800" dirty="0" err="1"/>
              <a:t>into</a:t>
            </a:r>
            <a:r>
              <a:rPr lang="da-DK" altLang="en-US" sz="1800" dirty="0"/>
              <a:t> a </a:t>
            </a:r>
            <a:r>
              <a:rPr lang="da-DK" altLang="en-US" sz="1800" i="1" dirty="0" err="1"/>
              <a:t>blocking</a:t>
            </a:r>
            <a:r>
              <a:rPr lang="da-DK" altLang="en-US" sz="1800" i="1" dirty="0"/>
              <a:t> </a:t>
            </a:r>
            <a:r>
              <a:rPr lang="da-DK" altLang="en-US" sz="1800" i="1" dirty="0" err="1"/>
              <a:t>state</a:t>
            </a:r>
            <a:r>
              <a:rPr lang="da-DK" altLang="en-US" sz="1800" dirty="0"/>
              <a:t>, and </a:t>
            </a:r>
            <a:r>
              <a:rPr lang="da-DK" altLang="en-US" sz="1800" dirty="0" err="1"/>
              <a:t>cannot</a:t>
            </a:r>
            <a:r>
              <a:rPr lang="da-DK" altLang="en-US" sz="1800" dirty="0"/>
              <a:t> </a:t>
            </a:r>
            <a:r>
              <a:rPr lang="da-DK" altLang="en-US" sz="1800" dirty="0" err="1"/>
              <a:t>continue</a:t>
            </a:r>
            <a:r>
              <a:rPr lang="da-DK" altLang="en-US" sz="1800" dirty="0"/>
              <a:t> </a:t>
            </a:r>
            <a:r>
              <a:rPr lang="da-DK" altLang="en-US" sz="1800" dirty="0" err="1"/>
              <a:t>until</a:t>
            </a:r>
            <a:r>
              <a:rPr lang="da-DK" altLang="en-US" sz="1800" dirty="0"/>
              <a:t> the </a:t>
            </a:r>
            <a:r>
              <a:rPr lang="da-DK" altLang="en-US" sz="1800" dirty="0" err="1"/>
              <a:t>lock</a:t>
            </a:r>
            <a:r>
              <a:rPr lang="da-DK" altLang="en-US" sz="1800" dirty="0"/>
              <a:t> is </a:t>
            </a:r>
            <a:r>
              <a:rPr lang="da-DK" altLang="en-US" sz="1800" dirty="0" err="1"/>
              <a:t>released</a:t>
            </a:r>
            <a:r>
              <a:rPr lang="da-DK" altLang="en-US" sz="1800" dirty="0"/>
              <a:t>!</a:t>
            </a:r>
            <a:endParaRPr lang="en-GB" altLang="en-US" sz="1800" dirty="0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V="1">
            <a:off x="3200400" y="2552700"/>
            <a:ext cx="3048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24600" y="2105025"/>
            <a:ext cx="2438400" cy="9048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RUNNING </a:t>
            </a:r>
            <a:r>
              <a:rPr lang="da-DK" dirty="0" err="1"/>
              <a:t>state</a:t>
            </a:r>
            <a:br>
              <a:rPr lang="da-DK" dirty="0"/>
            </a:br>
            <a:r>
              <a:rPr lang="da-DK" dirty="0"/>
              <a:t>BLOCKED </a:t>
            </a:r>
            <a:r>
              <a:rPr lang="da-DK" dirty="0" err="1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7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2" descr="Protocol state machine example - Thread States and Life Cycle in Java 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76300"/>
            <a:ext cx="5955076" cy="46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886200" y="4638674"/>
            <a:ext cx="1066800" cy="9620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5295900"/>
            <a:ext cx="53412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PBS</a:t>
            </a:r>
          </a:p>
        </p:txBody>
      </p:sp>
      <p:sp>
        <p:nvSpPr>
          <p:cNvPr id="10" name="Oval 9"/>
          <p:cNvSpPr/>
          <p:nvPr/>
        </p:nvSpPr>
        <p:spPr>
          <a:xfrm>
            <a:off x="4267200" y="1333500"/>
            <a:ext cx="1067521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0" y="1181100"/>
            <a:ext cx="9671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Lecturer</a:t>
            </a:r>
          </a:p>
        </p:txBody>
      </p:sp>
    </p:spTree>
    <p:extLst>
      <p:ext uri="{BB962C8B-B14F-4D97-AF65-F5344CB8AC3E}">
        <p14:creationId xmlns:p14="http://schemas.microsoft.com/office/powerpoint/2010/main" val="396596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next…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581400" y="1181100"/>
            <a:ext cx="1371600" cy="1143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14400" y="16383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38200" y="1363663"/>
            <a:ext cx="928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 dirty="0" err="1">
                <a:latin typeface="Lucida Console" charset="0"/>
              </a:rPr>
              <a:t>Lecturer</a:t>
            </a:r>
            <a:endParaRPr lang="en-GB" altLang="en-US" sz="1200" b="1" dirty="0">
              <a:latin typeface="Lucida Console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914400" y="20955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38200" y="1820863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PBS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267200" y="1409700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3200" b="1" u="sng">
                <a:latin typeface="Lucida Console" charset="0"/>
              </a:rPr>
              <a:t>a</a:t>
            </a:r>
            <a:endParaRPr lang="en-GB" altLang="en-US" sz="3200" b="1" u="sng">
              <a:latin typeface="Lucida Console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657600" y="1333500"/>
            <a:ext cx="381000" cy="838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724275" y="1382713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724275" y="1628775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724275" y="1876425"/>
            <a:ext cx="247650" cy="220663"/>
          </a:xfrm>
          <a:prstGeom prst="ellipse">
            <a:avLst/>
          </a:prstGeom>
          <a:solidFill>
            <a:srgbClr val="66FF33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114800" y="16383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590800" y="20955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029200" y="16383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581400" y="4152900"/>
            <a:ext cx="1371600" cy="11430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914400" y="4610100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838200" y="4335463"/>
            <a:ext cx="9284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 dirty="0" err="1">
                <a:latin typeface="Lucida Console" charset="0"/>
              </a:rPr>
              <a:t>Lecturer</a:t>
            </a:r>
            <a:endParaRPr lang="en-GB" altLang="en-US" sz="1200" b="1" dirty="0">
              <a:latin typeface="Lucida Console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914400" y="50673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838200" y="4792663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PBS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267200" y="4381500"/>
            <a:ext cx="430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3200" b="1" u="sng">
                <a:latin typeface="Lucida Console" charset="0"/>
              </a:rPr>
              <a:t>a</a:t>
            </a:r>
            <a:endParaRPr lang="en-GB" altLang="en-US" sz="3200" b="1" u="sng">
              <a:latin typeface="Lucida Console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657600" y="4305300"/>
            <a:ext cx="381000" cy="838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724275" y="4354513"/>
            <a:ext cx="247650" cy="2222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3724275" y="4600575"/>
            <a:ext cx="247650" cy="22225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3724275" y="4848225"/>
            <a:ext cx="247650" cy="22066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114800" y="46101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2590800" y="50673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029200" y="46101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581400" y="50673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91200" y="1989138"/>
            <a:ext cx="2286000" cy="7159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Thread 1 </a:t>
            </a:r>
            <a:r>
              <a:rPr lang="da-DK" dirty="0" err="1"/>
              <a:t>releases</a:t>
            </a:r>
            <a:r>
              <a:rPr lang="da-DK" dirty="0"/>
              <a:t> </a:t>
            </a:r>
            <a:r>
              <a:rPr lang="da-DK" dirty="0" err="1"/>
              <a:t>lock</a:t>
            </a:r>
            <a:r>
              <a:rPr lang="da-DK" dirty="0"/>
              <a:t>…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705600" y="4457700"/>
            <a:ext cx="1828800" cy="74691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Now </a:t>
            </a:r>
            <a:r>
              <a:rPr lang="da-DK" dirty="0" err="1"/>
              <a:t>thread</a:t>
            </a:r>
            <a:r>
              <a:rPr lang="da-DK" dirty="0"/>
              <a:t> 2 </a:t>
            </a:r>
            <a:r>
              <a:rPr lang="da-DK" dirty="0" err="1"/>
              <a:t>can</a:t>
            </a:r>
            <a:r>
              <a:rPr lang="da-DK" dirty="0"/>
              <a:t> ‘</a:t>
            </a:r>
            <a:r>
              <a:rPr lang="da-DK" dirty="0" err="1"/>
              <a:t>withdraw</a:t>
            </a:r>
            <a:r>
              <a:rPr lang="da-DK" dirty="0"/>
              <a:t>()’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4528459-CBEB-43B4-8538-36523ECFDE95}"/>
              </a:ext>
            </a:extLst>
          </p:cNvPr>
          <p:cNvCxnSpPr/>
          <p:nvPr/>
        </p:nvCxnSpPr>
        <p:spPr>
          <a:xfrm flipH="1" flipV="1">
            <a:off x="5029200" y="1714500"/>
            <a:ext cx="838200" cy="381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8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Monitor/Synchronized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 </a:t>
            </a:r>
            <a:r>
              <a:rPr lang="en-US" i="1" noProof="0" dirty="0"/>
              <a:t>Monitor</a:t>
            </a:r>
            <a:r>
              <a:rPr lang="en-US" noProof="0" dirty="0"/>
              <a:t> is a class whose methods are </a:t>
            </a:r>
            <a:r>
              <a:rPr lang="en-US" i="1" noProof="0" dirty="0"/>
              <a:t>all</a:t>
            </a:r>
            <a:r>
              <a:rPr lang="en-US" noProof="0" dirty="0"/>
              <a:t> associated with a lock/semaphore/”</a:t>
            </a:r>
            <a:r>
              <a:rPr lang="en-US" noProof="0" dirty="0" err="1"/>
              <a:t>lysregulering</a:t>
            </a:r>
            <a:r>
              <a:rPr lang="en-US" noProof="0" dirty="0"/>
              <a:t>”</a:t>
            </a:r>
          </a:p>
          <a:p>
            <a:pPr lvl="1"/>
            <a:r>
              <a:rPr lang="en-US" noProof="0" dirty="0"/>
              <a:t>Not available in Java</a:t>
            </a:r>
          </a:p>
          <a:p>
            <a:r>
              <a:rPr lang="en-US" noProof="0" dirty="0"/>
              <a:t>In Java it is more fine-grained:	</a:t>
            </a:r>
            <a:r>
              <a:rPr lang="en-US" b="1" noProof="0" dirty="0"/>
              <a:t>synchronized</a:t>
            </a:r>
          </a:p>
          <a:p>
            <a:endParaRPr lang="en-US" b="1" noProof="0" dirty="0"/>
          </a:p>
          <a:p>
            <a:r>
              <a:rPr lang="en-US" noProof="0" dirty="0"/>
              <a:t>Only methods with the </a:t>
            </a:r>
            <a:r>
              <a:rPr lang="en-US" b="1" noProof="0" dirty="0"/>
              <a:t>synchronized</a:t>
            </a:r>
            <a:r>
              <a:rPr lang="en-US" noProof="0" dirty="0"/>
              <a:t> keyword will respect the lock</a:t>
            </a:r>
          </a:p>
          <a:p>
            <a:endParaRPr lang="en-US" noProof="0" dirty="0"/>
          </a:p>
          <a:p>
            <a:r>
              <a:rPr lang="en-US" b="1" noProof="0" dirty="0"/>
              <a:t>There is only one lock per object !!!</a:t>
            </a:r>
          </a:p>
          <a:p>
            <a:pPr lvl="1"/>
            <a:r>
              <a:rPr lang="en-US" noProof="0" dirty="0"/>
              <a:t>Not one per method!!!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1934" y="4305300"/>
            <a:ext cx="3276600" cy="457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831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Synchronized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Synchronized methods	= whole method is a critical sect.</a:t>
            </a:r>
          </a:p>
          <a:p>
            <a:endParaRPr lang="en-US" noProof="0" dirty="0"/>
          </a:p>
          <a:p>
            <a:endParaRPr lang="en-US" i="1" noProof="0" dirty="0"/>
          </a:p>
          <a:p>
            <a:r>
              <a:rPr lang="en-US" i="1" noProof="0" dirty="0"/>
              <a:t>Do not make too much code a critical section!</a:t>
            </a:r>
          </a:p>
          <a:p>
            <a:pPr lvl="1"/>
            <a:r>
              <a:rPr lang="en-US" noProof="0" dirty="0"/>
              <a:t>It slows a program down if all threads have to wait for the lock</a:t>
            </a:r>
          </a:p>
          <a:p>
            <a:r>
              <a:rPr lang="en-US" noProof="0" dirty="0"/>
              <a:t>Rule:	</a:t>
            </a:r>
          </a:p>
          <a:p>
            <a:pPr lvl="1"/>
            <a:r>
              <a:rPr lang="en-US" noProof="0" dirty="0"/>
              <a:t>Only </a:t>
            </a:r>
            <a:r>
              <a:rPr lang="en-US" b="1" noProof="0" dirty="0"/>
              <a:t>writing </a:t>
            </a:r>
            <a:r>
              <a:rPr lang="en-US" noProof="0" dirty="0"/>
              <a:t>needs to be guarded</a:t>
            </a:r>
          </a:p>
          <a:p>
            <a:r>
              <a:rPr lang="en-US" noProof="0" dirty="0"/>
              <a:t>Rule 2:	</a:t>
            </a:r>
          </a:p>
          <a:p>
            <a:pPr lvl="1"/>
            <a:r>
              <a:rPr lang="en-US" noProof="0" dirty="0"/>
              <a:t>Oh yeah – and </a:t>
            </a:r>
            <a:r>
              <a:rPr lang="en-US" b="1" noProof="0" dirty="0"/>
              <a:t>reads</a:t>
            </a:r>
            <a:r>
              <a:rPr lang="en-US" noProof="0" dirty="0"/>
              <a:t> of items more than N bits</a:t>
            </a:r>
          </a:p>
          <a:p>
            <a:pPr lvl="2"/>
            <a:r>
              <a:rPr lang="en-US" noProof="0" dirty="0"/>
              <a:t>N = 16, 32, 64  - Depending upon your processor !!!</a:t>
            </a:r>
          </a:p>
          <a:p>
            <a:pPr lvl="2"/>
            <a:r>
              <a:rPr lang="en-US" dirty="0"/>
              <a:t>Corollary: Reading </a:t>
            </a:r>
            <a:r>
              <a:rPr lang="en-US" b="1" dirty="0"/>
              <a:t>objects</a:t>
            </a:r>
            <a:r>
              <a:rPr lang="en-US" b="1" i="1" dirty="0"/>
              <a:t> </a:t>
            </a:r>
            <a:r>
              <a:rPr lang="en-US" b="1" dirty="0"/>
              <a:t>must be a critical region</a:t>
            </a:r>
            <a:endParaRPr lang="en-US" b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 descr="D:\tmp\firefox-download\Screenshot-2017-11-9 Java Synchronized Bloc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09700"/>
            <a:ext cx="34385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F84EEE-9AA6-49D9-803B-909FC9BF812D}"/>
              </a:ext>
            </a:extLst>
          </p:cNvPr>
          <p:cNvSpPr/>
          <p:nvPr/>
        </p:nvSpPr>
        <p:spPr>
          <a:xfrm rot="1266789">
            <a:off x="7010400" y="39243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Java is portable code?</a:t>
            </a:r>
          </a:p>
        </p:txBody>
      </p:sp>
    </p:spTree>
    <p:extLst>
      <p:ext uri="{BB962C8B-B14F-4D97-AF65-F5344CB8AC3E}">
        <p14:creationId xmlns:p14="http://schemas.microsoft.com/office/powerpoint/2010/main" val="233796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Synchronized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You can simply state the object you want to sync on, on a smaller portion of the code!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4" name="Picture 2" descr="D:\tmp\firefox-download\Screenshot-2017-11-9 Java Synchronized Blocks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47850"/>
            <a:ext cx="30384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434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again: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Exercise: What should be </a:t>
            </a:r>
            <a:r>
              <a:rPr lang="en-US" b="1" dirty="0"/>
              <a:t>synchronized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46929"/>
            <a:ext cx="4155511" cy="1972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00450"/>
            <a:ext cx="4876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25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Two Threads – One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497013"/>
            <a:ext cx="1216025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Forelæseren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598612" y="1790700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27412" y="1485900"/>
            <a:ext cx="1066800" cy="2936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lønkonto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0812" y="17907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1674812" y="2400300"/>
            <a:ext cx="2362200" cy="457200"/>
            <a:chOff x="1104" y="2016"/>
            <a:chExt cx="1488" cy="288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104" y="2112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1104" y="2208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448" y="2016"/>
              <a:ext cx="144" cy="28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808412" y="3238500"/>
            <a:ext cx="228600" cy="457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037012" y="3390900"/>
            <a:ext cx="2411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4037012" y="3543300"/>
            <a:ext cx="2411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884362" y="2324100"/>
            <a:ext cx="835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deposit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302250" y="3162300"/>
            <a:ext cx="93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withdraw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391275" y="1493838"/>
            <a:ext cx="463550" cy="277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PBS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551612" y="17907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475412" y="2008188"/>
            <a:ext cx="223838" cy="283051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1446212" y="1943100"/>
            <a:ext cx="228600" cy="2590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466012" y="3238500"/>
            <a:ext cx="796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4000" b="1" dirty="0">
                <a:solidFill>
                  <a:srgbClr val="0070C0"/>
                </a:solidFill>
                <a:latin typeface="Lucida Console" charset="0"/>
              </a:rPr>
              <a:t>OK</a:t>
            </a:r>
            <a:endParaRPr lang="en-GB" altLang="en-US" sz="4000" b="1" dirty="0">
              <a:solidFill>
                <a:srgbClr val="0070C0"/>
              </a:solidFill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4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Server Side and Client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4800600" cy="4318000"/>
          </a:xfrm>
        </p:spPr>
        <p:txBody>
          <a:bodyPr/>
          <a:lstStyle/>
          <a:p>
            <a:r>
              <a:rPr lang="en-US" noProof="0" dirty="0"/>
              <a:t>So far, the object itself has stated its synchronization.</a:t>
            </a:r>
          </a:p>
          <a:p>
            <a:r>
              <a:rPr lang="en-US" noProof="0" dirty="0"/>
              <a:t>Often, this is not ok. </a:t>
            </a:r>
          </a:p>
          <a:p>
            <a:endParaRPr lang="en-US" noProof="0" dirty="0"/>
          </a:p>
          <a:p>
            <a:r>
              <a:rPr lang="en-US" noProof="0" dirty="0"/>
              <a:t>Consider this ATM code:</a:t>
            </a:r>
          </a:p>
          <a:p>
            <a:pPr lvl="1"/>
            <a:r>
              <a:rPr lang="en-US" i="1" noProof="0" dirty="0" err="1"/>
              <a:t>Account.debit</a:t>
            </a:r>
            <a:r>
              <a:rPr lang="en-US" i="1" noProof="0" dirty="0"/>
              <a:t>() is</a:t>
            </a:r>
            <a:br>
              <a:rPr lang="en-US" i="1" noProof="0" dirty="0"/>
            </a:br>
            <a:r>
              <a:rPr lang="en-US" b="1" i="1" noProof="0" dirty="0"/>
              <a:t>synchronized</a:t>
            </a:r>
            <a:endParaRPr lang="en-US" i="1" noProof="0" dirty="0"/>
          </a:p>
          <a:p>
            <a:endParaRPr lang="en-US" noProof="0" dirty="0"/>
          </a:p>
          <a:p>
            <a:r>
              <a:rPr lang="en-US" i="1" noProof="0" dirty="0"/>
              <a:t>What is the problem???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2800" y="936625"/>
            <a:ext cx="6248400" cy="4130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long available = </a:t>
            </a:r>
            <a:r>
              <a:rPr lang="en-GB" altLang="en-US" sz="1000" dirty="0" err="1">
                <a:latin typeface="Lucida Console" charset="0"/>
              </a:rPr>
              <a:t>account.getBalance</a:t>
            </a:r>
            <a:r>
              <a:rPr lang="en-GB" altLang="en-US" sz="1000" dirty="0">
                <a:latin typeface="Lucida Console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if(available &gt; 0){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</a:t>
            </a:r>
            <a:r>
              <a:rPr lang="en-GB" altLang="en-US" sz="1000" dirty="0" err="1">
                <a:latin typeface="Lucida Console" charset="0"/>
              </a:rPr>
              <a:t>System.out.print</a:t>
            </a:r>
            <a:r>
              <a:rPr lang="en-GB" altLang="en-US" sz="1000" dirty="0">
                <a:latin typeface="Lucida Console" charset="0"/>
              </a:rPr>
              <a:t>("You have "+available+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" available, how much do you want? ");</a:t>
            </a:r>
          </a:p>
          <a:p>
            <a:pPr>
              <a:spcBef>
                <a:spcPct val="50000"/>
              </a:spcBef>
            </a:pPr>
            <a:r>
              <a:rPr lang="da-DK" altLang="en-US" sz="1000" dirty="0">
                <a:latin typeface="Lucida Console" charset="0"/>
              </a:rPr>
              <a:t>	       </a:t>
            </a:r>
            <a:r>
              <a:rPr lang="en-GB" altLang="en-US" sz="1000" dirty="0">
                <a:latin typeface="Lucida Console" charset="0"/>
              </a:rPr>
              <a:t>long amount = </a:t>
            </a:r>
            <a:r>
              <a:rPr lang="en-GB" altLang="en-US" sz="1000" dirty="0" err="1">
                <a:latin typeface="Lucida Console" charset="0"/>
              </a:rPr>
              <a:t>keyboard.nextLong</a:t>
            </a:r>
            <a:r>
              <a:rPr lang="en-GB" altLang="en-US" sz="1000" dirty="0">
                <a:latin typeface="Lucida Console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da-DK" altLang="en-US" sz="1000" dirty="0">
                <a:latin typeface="Lucida Console" charset="0"/>
              </a:rPr>
              <a:t>                    </a:t>
            </a:r>
            <a:r>
              <a:rPr lang="en-GB" altLang="en-US" sz="1000" dirty="0">
                <a:latin typeface="Lucida Console" charset="0"/>
              </a:rPr>
              <a:t>if(amount &lt;= 0){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("The amount must be positive.");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else if(amount &gt; available){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("That is too much.");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else{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// This should be ok, but ...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if(!</a:t>
            </a:r>
            <a:r>
              <a:rPr lang="en-GB" altLang="en-US" sz="1000" dirty="0" err="1">
                <a:latin typeface="Lucida Console" charset="0"/>
              </a:rPr>
              <a:t>account.debit</a:t>
            </a:r>
            <a:r>
              <a:rPr lang="en-GB" altLang="en-US" sz="1000" dirty="0">
                <a:latin typeface="Lucida Console" charset="0"/>
              </a:rPr>
              <a:t>(amount)){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("The ATM debit failed!");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}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3314700"/>
            <a:ext cx="19050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006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Server Side and Client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4800600" cy="4318000"/>
          </a:xfrm>
        </p:spPr>
        <p:txBody>
          <a:bodyPr/>
          <a:lstStyle/>
          <a:p>
            <a:endParaRPr lang="en-US" noProof="0" dirty="0"/>
          </a:p>
          <a:p>
            <a:r>
              <a:rPr lang="en-US" i="1" noProof="0" dirty="0"/>
              <a:t>What is the problem???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2800" y="936625"/>
            <a:ext cx="6248400" cy="4130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long available = </a:t>
            </a:r>
            <a:r>
              <a:rPr lang="en-GB" altLang="en-US" sz="1000" b="1" dirty="0" err="1">
                <a:solidFill>
                  <a:srgbClr val="FF0000"/>
                </a:solidFill>
                <a:latin typeface="Lucida Console" charset="0"/>
              </a:rPr>
              <a:t>account.getBalance</a:t>
            </a:r>
            <a:r>
              <a:rPr lang="en-GB" altLang="en-US" sz="1000" b="1" dirty="0">
                <a:solidFill>
                  <a:srgbClr val="FF0000"/>
                </a:solidFill>
                <a:latin typeface="Lucida Console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if(available &gt; 0){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</a:t>
            </a:r>
            <a:r>
              <a:rPr lang="en-GB" altLang="en-US" sz="1000" dirty="0" err="1">
                <a:latin typeface="Lucida Console" charset="0"/>
              </a:rPr>
              <a:t>System.out.print</a:t>
            </a:r>
            <a:r>
              <a:rPr lang="en-GB" altLang="en-US" sz="1000" dirty="0">
                <a:latin typeface="Lucida Console" charset="0"/>
              </a:rPr>
              <a:t>("You have "+available+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" available, how much do you want? ");</a:t>
            </a:r>
          </a:p>
          <a:p>
            <a:pPr>
              <a:spcBef>
                <a:spcPct val="50000"/>
              </a:spcBef>
            </a:pPr>
            <a:r>
              <a:rPr lang="da-DK" altLang="en-US" sz="1000" dirty="0">
                <a:latin typeface="Lucida Console" charset="0"/>
              </a:rPr>
              <a:t>	       </a:t>
            </a:r>
            <a:r>
              <a:rPr lang="en-GB" altLang="en-US" sz="1000" dirty="0">
                <a:latin typeface="Lucida Console" charset="0"/>
              </a:rPr>
              <a:t>long amount = </a:t>
            </a:r>
            <a:r>
              <a:rPr lang="en-GB" altLang="en-US" sz="1000" dirty="0" err="1">
                <a:latin typeface="Lucida Console" charset="0"/>
              </a:rPr>
              <a:t>keyboard.nextLong</a:t>
            </a:r>
            <a:r>
              <a:rPr lang="en-GB" altLang="en-US" sz="1000" dirty="0">
                <a:latin typeface="Lucida Console" charset="0"/>
              </a:rPr>
              <a:t>();</a:t>
            </a:r>
          </a:p>
          <a:p>
            <a:pPr>
              <a:spcBef>
                <a:spcPct val="50000"/>
              </a:spcBef>
            </a:pPr>
            <a:r>
              <a:rPr lang="da-DK" altLang="en-US" sz="1000" dirty="0">
                <a:latin typeface="Lucida Console" charset="0"/>
              </a:rPr>
              <a:t>                    </a:t>
            </a:r>
            <a:r>
              <a:rPr lang="en-GB" altLang="en-US" sz="1000" dirty="0">
                <a:latin typeface="Lucida Console" charset="0"/>
              </a:rPr>
              <a:t>if(amount &lt;= 0){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("The amount must be positive.");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else if(amount &gt; available){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("That is too much.");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else{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// This should be ok, but ...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if(!</a:t>
            </a:r>
            <a:r>
              <a:rPr lang="en-GB" altLang="en-US" sz="1000" b="1" dirty="0" err="1">
                <a:solidFill>
                  <a:srgbClr val="FF0000"/>
                </a:solidFill>
                <a:latin typeface="Lucida Console" charset="0"/>
              </a:rPr>
              <a:t>account.debit</a:t>
            </a:r>
            <a:r>
              <a:rPr lang="en-GB" altLang="en-US" sz="1000" b="1" dirty="0">
                <a:solidFill>
                  <a:srgbClr val="FF0000"/>
                </a:solidFill>
                <a:latin typeface="Lucida Console" charset="0"/>
              </a:rPr>
              <a:t>(amount</a:t>
            </a:r>
            <a:r>
              <a:rPr lang="en-GB" altLang="en-US" sz="1000" dirty="0">
                <a:latin typeface="Lucida Console" charset="0"/>
              </a:rPr>
              <a:t>)){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    </a:t>
            </a:r>
            <a:r>
              <a:rPr lang="en-GB" altLang="en-US" sz="1000" dirty="0" err="1">
                <a:latin typeface="Lucida Console" charset="0"/>
              </a:rPr>
              <a:t>System.out.println</a:t>
            </a:r>
            <a:r>
              <a:rPr lang="en-GB" altLang="en-US" sz="1000" dirty="0">
                <a:latin typeface="Lucida Console" charset="0"/>
              </a:rPr>
              <a:t>("The ATM debit failed!");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    }</a:t>
            </a:r>
          </a:p>
          <a:p>
            <a:pPr>
              <a:spcBef>
                <a:spcPct val="50000"/>
              </a:spcBef>
            </a:pPr>
            <a:r>
              <a:rPr lang="en-GB" altLang="en-US" sz="1000" dirty="0">
                <a:latin typeface="Lucida Console" charset="0"/>
              </a:rPr>
              <a:t>                }</a:t>
            </a:r>
          </a:p>
        </p:txBody>
      </p:sp>
    </p:spTree>
    <p:extLst>
      <p:ext uri="{BB962C8B-B14F-4D97-AF65-F5344CB8AC3E}">
        <p14:creationId xmlns:p14="http://schemas.microsoft.com/office/powerpoint/2010/main" val="2288766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Client Side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Synchronized takes the object as parameter, thus</a:t>
            </a:r>
          </a:p>
          <a:p>
            <a:endParaRPr lang="en-US" noProof="0" dirty="0"/>
          </a:p>
          <a:p>
            <a:pPr eaLnBrk="1" hangingPunct="1"/>
            <a:r>
              <a:rPr lang="en-US" altLang="en-US" noProof="0" dirty="0">
                <a:latin typeface="Lucida Console" charset="0"/>
              </a:rPr>
              <a:t>synchronized(account) {</a:t>
            </a:r>
          </a:p>
          <a:p>
            <a:pPr eaLnBrk="1" hangingPunct="1"/>
            <a:r>
              <a:rPr lang="en-US" altLang="en-US" noProof="0" dirty="0">
                <a:latin typeface="Lucida Console" charset="0"/>
              </a:rPr>
              <a:t>  &lt;&lt;&lt;ATM code here&gt;&gt;&gt;</a:t>
            </a:r>
          </a:p>
          <a:p>
            <a:pPr eaLnBrk="1" hangingPunct="1"/>
            <a:r>
              <a:rPr lang="en-US" altLang="en-US" noProof="0" dirty="0">
                <a:latin typeface="Lucida Console" charset="0"/>
              </a:rPr>
              <a:t>}</a:t>
            </a:r>
          </a:p>
          <a:p>
            <a:pPr eaLnBrk="1" hangingPunct="1"/>
            <a:endParaRPr lang="en-US" altLang="en-US" noProof="0" dirty="0">
              <a:latin typeface="Lucida Console" charset="0"/>
            </a:endParaRPr>
          </a:p>
          <a:p>
            <a:pPr eaLnBrk="1" hangingPunct="1"/>
            <a:r>
              <a:rPr lang="en-US" altLang="en-US" noProof="0" dirty="0"/>
              <a:t>Will solve it – it is executed atomically using the lock of the account…</a:t>
            </a:r>
          </a:p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0A44-B77F-7451-468C-DB681140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MiniDraw</a:t>
            </a:r>
            <a:r>
              <a:rPr lang="en-US" dirty="0"/>
              <a:t> Client Side Sync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FE037-1715-0EA1-4AB5-24347886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6324600" cy="4318000"/>
          </a:xfrm>
        </p:spPr>
        <p:txBody>
          <a:bodyPr/>
          <a:lstStyle/>
          <a:p>
            <a:r>
              <a:rPr lang="en-US" dirty="0" err="1"/>
              <a:t>MiniDraw</a:t>
            </a:r>
            <a:r>
              <a:rPr lang="en-US" dirty="0"/>
              <a:t>, by default, does not lock the ‘Drawing’ during figure manipulation, but offers </a:t>
            </a:r>
            <a:r>
              <a:rPr lang="en-US" i="1" dirty="0"/>
              <a:t>client-side</a:t>
            </a:r>
            <a:r>
              <a:rPr lang="en-US" dirty="0"/>
              <a:t> synchronization via ‘locks’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B9254-D425-1960-6473-C56ECD82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D932B-86A0-583D-018D-C066ECBC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41E7-DAEE-C549-D080-0E87E4F5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E5E9C-648A-500E-222C-17C3B726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32" y="2678945"/>
            <a:ext cx="5634068" cy="2388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40AD8-F47F-98A5-2736-A2EFE589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20" y="1028700"/>
            <a:ext cx="1333500" cy="1562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0C4F2A-47F0-BBE6-C009-CBABBEB51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466637"/>
            <a:ext cx="1295400" cy="1562100"/>
          </a:xfrm>
          <a:prstGeom prst="rect">
            <a:avLst/>
          </a:prstGeom>
        </p:spPr>
      </p:pic>
      <p:sp>
        <p:nvSpPr>
          <p:cNvPr id="10" name="Down Arrow 8">
            <a:extLst>
              <a:ext uri="{FF2B5EF4-FFF2-40B4-BE49-F238E27FC236}">
                <a16:creationId xmlns:a16="http://schemas.microsoft.com/office/drawing/2014/main" id="{7A6CDFB9-ECDD-8AAB-E27E-447F1833C709}"/>
              </a:ext>
            </a:extLst>
          </p:cNvPr>
          <p:cNvSpPr/>
          <p:nvPr/>
        </p:nvSpPr>
        <p:spPr>
          <a:xfrm>
            <a:off x="7385120" y="2573425"/>
            <a:ext cx="685800" cy="850145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D1173E-60BE-A3AF-B766-9B5C838DE631}"/>
              </a:ext>
            </a:extLst>
          </p:cNvPr>
          <p:cNvSpPr/>
          <p:nvPr/>
        </p:nvSpPr>
        <p:spPr>
          <a:xfrm>
            <a:off x="7766120" y="1916945"/>
            <a:ext cx="457200" cy="457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11C7A1-5E31-ACBE-7A40-5E3BE140474C}"/>
              </a:ext>
            </a:extLst>
          </p:cNvPr>
          <p:cNvSpPr/>
          <p:nvPr/>
        </p:nvSpPr>
        <p:spPr>
          <a:xfrm>
            <a:off x="7918520" y="4279145"/>
            <a:ext cx="463480" cy="62334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5884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Reentrance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Hey – did we not miss a thing here???</a:t>
            </a:r>
          </a:p>
          <a:p>
            <a:pPr lvl="1"/>
            <a:r>
              <a:rPr lang="en-US" noProof="0" dirty="0"/>
              <a:t>Thread starts ‘deposit()’</a:t>
            </a:r>
          </a:p>
          <a:p>
            <a:pPr lvl="2"/>
            <a:r>
              <a:rPr lang="en-US" noProof="0" dirty="0"/>
              <a:t>Acquire the lock</a:t>
            </a:r>
          </a:p>
          <a:p>
            <a:pPr lvl="1"/>
            <a:r>
              <a:rPr lang="en-US" noProof="0" dirty="0"/>
              <a:t>Then calls ‘</a:t>
            </a:r>
            <a:r>
              <a:rPr lang="en-US" noProof="0" dirty="0" err="1"/>
              <a:t>setBalance</a:t>
            </a:r>
            <a:r>
              <a:rPr lang="en-US" noProof="0" dirty="0"/>
              <a:t>()’</a:t>
            </a:r>
          </a:p>
          <a:p>
            <a:pPr lvl="2"/>
            <a:r>
              <a:rPr lang="en-US" noProof="0" dirty="0"/>
              <a:t>But the lock is taken???</a:t>
            </a:r>
          </a:p>
          <a:p>
            <a:pPr lvl="2"/>
            <a:endParaRPr lang="en-US" noProof="0" dirty="0"/>
          </a:p>
          <a:p>
            <a:endParaRPr lang="en-US" noProof="0" dirty="0"/>
          </a:p>
          <a:p>
            <a:r>
              <a:rPr lang="en-US" b="1" noProof="0" dirty="0"/>
              <a:t>Reentrant critical sections</a:t>
            </a:r>
            <a:endParaRPr lang="en-US" noProof="0" dirty="0"/>
          </a:p>
          <a:p>
            <a:pPr lvl="1"/>
            <a:r>
              <a:rPr lang="en-US" noProof="0" dirty="0"/>
              <a:t>If a thread ‘t’ has acquired the lock on object ‘a’, then it is free to invoke all other synchronized methods in ‘a’</a:t>
            </a:r>
          </a:p>
          <a:p>
            <a:pPr lvl="2"/>
            <a:r>
              <a:rPr lang="en-US" noProof="0" dirty="0"/>
              <a:t>Reentrance:	The thread may </a:t>
            </a:r>
            <a:r>
              <a:rPr lang="en-US" i="1" noProof="0" dirty="0"/>
              <a:t>reenter</a:t>
            </a:r>
            <a:r>
              <a:rPr lang="en-US" noProof="0" dirty="0"/>
              <a:t> in locked methods</a:t>
            </a:r>
          </a:p>
          <a:p>
            <a:pPr lvl="3"/>
            <a:r>
              <a:rPr lang="en-US" noProof="0" dirty="0"/>
              <a:t>Recursion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91000" y="1485900"/>
            <a:ext cx="4419600" cy="203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public </a:t>
            </a:r>
            <a:r>
              <a:rPr lang="en-GB" altLang="en-US" sz="1100" dirty="0" err="1">
                <a:latin typeface="Lucida Console" charset="0"/>
              </a:rPr>
              <a:t>boolean</a:t>
            </a:r>
            <a:r>
              <a:rPr lang="en-GB" altLang="en-US" sz="1100" dirty="0">
                <a:latin typeface="Lucida Console" charset="0"/>
              </a:rPr>
              <a:t> deposit(long amount){</a:t>
            </a:r>
          </a:p>
          <a:p>
            <a:pPr>
              <a:spcBef>
                <a:spcPct val="50000"/>
              </a:spcBef>
            </a:pPr>
            <a:r>
              <a:rPr lang="da-DK" altLang="en-US" sz="1100" dirty="0">
                <a:latin typeface="Lucida Console" charset="0"/>
              </a:rPr>
              <a:t>   </a:t>
            </a:r>
            <a:r>
              <a:rPr lang="en-GB" altLang="en-US" sz="1100" dirty="0">
                <a:latin typeface="Lucida Console" charset="0"/>
              </a:rPr>
              <a:t>if(amount &gt;= 0){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return </a:t>
            </a:r>
            <a:r>
              <a:rPr lang="en-GB" altLang="en-US" sz="1100" dirty="0" err="1">
                <a:latin typeface="Lucida Console" charset="0"/>
              </a:rPr>
              <a:t>setBalance</a:t>
            </a:r>
            <a:r>
              <a:rPr lang="en-GB" altLang="en-US" sz="1100" dirty="0">
                <a:latin typeface="Lucida Console" charset="0"/>
              </a:rPr>
              <a:t>(</a:t>
            </a:r>
            <a:r>
              <a:rPr lang="en-GB" altLang="en-US" sz="1100" dirty="0" err="1">
                <a:latin typeface="Lucida Console" charset="0"/>
              </a:rPr>
              <a:t>getBalance</a:t>
            </a:r>
            <a:r>
              <a:rPr lang="en-GB" altLang="en-US" sz="1100" dirty="0">
                <a:latin typeface="Lucida Console" charset="0"/>
              </a:rPr>
              <a:t>()+amount);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else 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return false;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5800" y="1333500"/>
            <a:ext cx="8382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synch</a:t>
            </a:r>
          </a:p>
        </p:txBody>
      </p:sp>
    </p:spTree>
    <p:extLst>
      <p:ext uri="{BB962C8B-B14F-4D97-AF65-F5344CB8AC3E}">
        <p14:creationId xmlns:p14="http://schemas.microsoft.com/office/powerpoint/2010/main" val="2304465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MiniDraw</a:t>
            </a:r>
            <a:r>
              <a:rPr lang="en-US" dirty="0"/>
              <a:t> Animation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Treating ‘dirty rectangles’ as critical region</a:t>
            </a:r>
          </a:p>
          <a:p>
            <a:endParaRPr lang="en-US" dirty="0"/>
          </a:p>
          <a:p>
            <a:r>
              <a:rPr lang="en-US" dirty="0"/>
              <a:t>Single writer</a:t>
            </a:r>
          </a:p>
          <a:p>
            <a:endParaRPr lang="en-US" dirty="0"/>
          </a:p>
          <a:p>
            <a:r>
              <a:rPr lang="en-US" dirty="0"/>
              <a:t>Multi reader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73F0B7-965B-8A9B-350C-983A0DB9A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93110"/>
            <a:ext cx="5715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0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And – moving on…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42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32E06C-0B2C-FD08-73BD-C0E3F77410A3}"/>
              </a:ext>
            </a:extLst>
          </p:cNvPr>
          <p:cNvSpPr/>
          <p:nvPr/>
        </p:nvSpPr>
        <p:spPr>
          <a:xfrm>
            <a:off x="6553200" y="2095500"/>
            <a:ext cx="12192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Java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Java 5 onwards introduced ‘</a:t>
            </a:r>
            <a:r>
              <a:rPr lang="en-US" noProof="0" dirty="0" err="1"/>
              <a:t>java.util.concurrent</a:t>
            </a:r>
            <a:r>
              <a:rPr lang="en-US" noProof="0" dirty="0"/>
              <a:t>’ because the old ‘synchronized’ was way too simple…</a:t>
            </a:r>
          </a:p>
          <a:p>
            <a:pPr lvl="1"/>
            <a:r>
              <a:rPr lang="en-US" noProof="0" dirty="0"/>
              <a:t>A lot of concurrent data structures</a:t>
            </a:r>
          </a:p>
          <a:p>
            <a:pPr lvl="1"/>
            <a:r>
              <a:rPr lang="en-US" noProof="0" dirty="0"/>
              <a:t>An </a:t>
            </a:r>
            <a:r>
              <a:rPr lang="en-US" dirty="0"/>
              <a:t>fine-grained</a:t>
            </a:r>
            <a:r>
              <a:rPr lang="en-US" noProof="0" dirty="0"/>
              <a:t> ‘synchronized’ object:		</a:t>
            </a:r>
            <a:r>
              <a:rPr lang="en-US" b="1" noProof="0" dirty="0"/>
              <a:t>Lock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099" name="Picture 3" descr="D:\tmp\firefox-download\Screenshot-2017-11-9 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05100"/>
            <a:ext cx="763058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78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ReentrantLock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Instead of ‘synchronized’ on </a:t>
            </a:r>
            <a:r>
              <a:rPr lang="en-US" noProof="0" dirty="0" err="1"/>
              <a:t>incrementCount</a:t>
            </a:r>
            <a:r>
              <a:rPr lang="en-US" noProof="0" dirty="0"/>
              <a:t>()</a:t>
            </a:r>
          </a:p>
          <a:p>
            <a:endParaRPr lang="en-US" noProof="0" dirty="0"/>
          </a:p>
          <a:p>
            <a:r>
              <a:rPr lang="en-US" noProof="0" dirty="0"/>
              <a:t>Note:</a:t>
            </a:r>
          </a:p>
          <a:p>
            <a:pPr lvl="1"/>
            <a:r>
              <a:rPr lang="en-US" noProof="0" dirty="0"/>
              <a:t>Explicit</a:t>
            </a:r>
            <a:br>
              <a:rPr lang="en-US" noProof="0" dirty="0"/>
            </a:br>
            <a:r>
              <a:rPr lang="en-US" noProof="0" dirty="0"/>
              <a:t>lock</a:t>
            </a:r>
            <a:br>
              <a:rPr lang="en-US" noProof="0" dirty="0"/>
            </a:br>
            <a:r>
              <a:rPr lang="en-US" noProof="0" dirty="0"/>
              <a:t>object!</a:t>
            </a:r>
          </a:p>
          <a:p>
            <a:pPr lvl="1"/>
            <a:r>
              <a:rPr lang="en-US" noProof="0" dirty="0"/>
              <a:t>Not on</a:t>
            </a:r>
            <a:br>
              <a:rPr lang="en-US" noProof="0" dirty="0"/>
            </a:br>
            <a:r>
              <a:rPr lang="en-US" noProof="0" dirty="0"/>
              <a:t>‘this’…</a:t>
            </a:r>
          </a:p>
          <a:p>
            <a:r>
              <a:rPr lang="en-US" noProof="0" dirty="0"/>
              <a:t>Can have</a:t>
            </a:r>
            <a:br>
              <a:rPr lang="en-US" noProof="0" dirty="0"/>
            </a:br>
            <a:r>
              <a:rPr lang="en-US" noProof="0" dirty="0"/>
              <a:t>more locks</a:t>
            </a:r>
            <a:br>
              <a:rPr lang="en-US" noProof="0" dirty="0"/>
            </a:br>
            <a:r>
              <a:rPr lang="en-US" noProof="0" dirty="0"/>
              <a:t>in play in same object!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85900"/>
            <a:ext cx="5791200" cy="32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29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idiom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Or</a:t>
            </a:r>
          </a:p>
          <a:p>
            <a:pPr lvl="1"/>
            <a:r>
              <a:rPr lang="en-US" noProof="0" dirty="0" err="1"/>
              <a:t>tryLock</a:t>
            </a:r>
            <a:r>
              <a:rPr lang="en-US" noProof="0" dirty="0"/>
              <a:t>(100 </a:t>
            </a:r>
            <a:r>
              <a:rPr lang="en-US" noProof="0" dirty="0" err="1"/>
              <a:t>ms</a:t>
            </a:r>
            <a:r>
              <a:rPr lang="en-US" noProof="0" dirty="0"/>
              <a:t>)</a:t>
            </a:r>
          </a:p>
          <a:p>
            <a:pPr lvl="1"/>
            <a:r>
              <a:rPr lang="en-US" noProof="0" dirty="0"/>
              <a:t>Will time out waiting</a:t>
            </a:r>
            <a:br>
              <a:rPr lang="en-US" noProof="0" dirty="0"/>
            </a:br>
            <a:r>
              <a:rPr lang="en-US" noProof="0" dirty="0"/>
              <a:t>to get the lock</a:t>
            </a:r>
          </a:p>
          <a:p>
            <a:pPr lvl="1"/>
            <a:r>
              <a:rPr lang="en-US" noProof="0" dirty="0"/>
              <a:t>Avoid indefinite waiting</a:t>
            </a:r>
            <a:br>
              <a:rPr lang="en-US" noProof="0" dirty="0"/>
            </a:br>
            <a:r>
              <a:rPr lang="en-US" noProof="0" dirty="0"/>
              <a:t>for a lock that a frozen</a:t>
            </a:r>
            <a:br>
              <a:rPr lang="en-US" noProof="0" dirty="0"/>
            </a:br>
            <a:r>
              <a:rPr lang="en-US" noProof="0" dirty="0"/>
              <a:t>thread has taken!</a:t>
            </a:r>
          </a:p>
          <a:p>
            <a:pPr lvl="1"/>
            <a:endParaRPr lang="en-US" dirty="0"/>
          </a:p>
          <a:p>
            <a:r>
              <a:rPr lang="en-US" noProof="0" dirty="0"/>
              <a:t>Liability</a:t>
            </a:r>
          </a:p>
          <a:p>
            <a:pPr lvl="1"/>
            <a:r>
              <a:rPr lang="en-US" i="1" dirty="0"/>
              <a:t>Code readability suffers greatly!</a:t>
            </a:r>
          </a:p>
          <a:p>
            <a:pPr lvl="1"/>
            <a:r>
              <a:rPr lang="en-US" i="1" noProof="0" dirty="0"/>
              <a:t>Some day you will forget the finally clause </a:t>
            </a:r>
            <a:r>
              <a:rPr lang="en-US" i="1" noProof="0" dirty="0">
                <a:sym typeface="Wingdings" panose="05000000000000000000" pitchFamily="2" charset="2"/>
              </a:rPr>
              <a:t></a:t>
            </a:r>
            <a:endParaRPr lang="en-US" i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952500"/>
            <a:ext cx="4572000" cy="3048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lock.lock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();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try {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   // critical region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} finally {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  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lock.unlock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();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68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Two Threads – One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1497013"/>
            <a:ext cx="1216025" cy="2936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Forelæseren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598612" y="1790700"/>
            <a:ext cx="0" cy="335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427412" y="1485900"/>
            <a:ext cx="1066800" cy="29368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lønkonto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0812" y="17907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674812" y="25527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1674812" y="2705100"/>
            <a:ext cx="213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808412" y="2400300"/>
            <a:ext cx="228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836987" y="2476500"/>
            <a:ext cx="228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065587" y="2628900"/>
            <a:ext cx="2411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4065587" y="2781300"/>
            <a:ext cx="2411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884362" y="2324100"/>
            <a:ext cx="835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deposit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302250" y="3162300"/>
            <a:ext cx="93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>
                <a:latin typeface="Lucida Console" charset="0"/>
              </a:rPr>
              <a:t>withdraw</a:t>
            </a:r>
            <a:endParaRPr lang="en-GB" altLang="en-US" sz="1200" b="1">
              <a:latin typeface="Lucida Console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6391275" y="1493838"/>
            <a:ext cx="463550" cy="2778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1200" b="1" u="sng">
                <a:latin typeface="Lucida Console" charset="0"/>
              </a:rPr>
              <a:t>PBS</a:t>
            </a:r>
            <a:endParaRPr lang="en-GB" altLang="en-US" sz="1200" b="1" u="sng">
              <a:latin typeface="Lucida Console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551612" y="17907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6475412" y="2008188"/>
            <a:ext cx="223838" cy="283051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1446212" y="1943100"/>
            <a:ext cx="228600" cy="2590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722056" y="3296948"/>
            <a:ext cx="2040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4000" b="1" dirty="0">
                <a:solidFill>
                  <a:srgbClr val="0070C0"/>
                </a:solidFill>
                <a:latin typeface="Lucida Console" charset="0"/>
              </a:rPr>
              <a:t>Not OK</a:t>
            </a:r>
            <a:endParaRPr lang="en-GB" altLang="en-US" sz="4000" b="1" dirty="0">
              <a:solidFill>
                <a:srgbClr val="0070C0"/>
              </a:solidFill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Deadlocks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Availability </a:t>
            </a:r>
            <a:r>
              <a:rPr lang="en-US" dirty="0" err="1"/>
              <a:t>AntiPattern</a:t>
            </a:r>
            <a:r>
              <a:rPr lang="en-US" dirty="0"/>
              <a:t>: </a:t>
            </a:r>
          </a:p>
          <a:p>
            <a:r>
              <a:rPr lang="en-US" dirty="0"/>
              <a:t>Blocked Threads</a:t>
            </a:r>
          </a:p>
        </p:txBody>
      </p:sp>
    </p:spTree>
    <p:extLst>
      <p:ext uri="{BB962C8B-B14F-4D97-AF65-F5344CB8AC3E}">
        <p14:creationId xmlns:p14="http://schemas.microsoft.com/office/powerpoint/2010/main" val="2671200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925068"/>
            <a:ext cx="86868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Deadlock</a:t>
            </a:r>
          </a:p>
          <a:p>
            <a:pPr lvl="1"/>
            <a:r>
              <a:rPr lang="en-US" i="1" dirty="0"/>
              <a:t>A thread waits infinitely for an event that will never happen</a:t>
            </a:r>
          </a:p>
          <a:p>
            <a:pPr lvl="1"/>
            <a:endParaRPr lang="en-US" i="1" dirty="0"/>
          </a:p>
          <a:p>
            <a:r>
              <a:rPr lang="en-US" dirty="0"/>
              <a:t>That is</a:t>
            </a:r>
          </a:p>
          <a:p>
            <a:pPr lvl="1"/>
            <a:r>
              <a:rPr lang="en-US" dirty="0"/>
              <a:t>T1, is in synchronized method in A, call sync. method in B</a:t>
            </a:r>
          </a:p>
          <a:p>
            <a:pPr lvl="1"/>
            <a:r>
              <a:rPr lang="en-US" dirty="0"/>
              <a:t>T2, has acquired lock on B, and waits for lock on C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T4 waits for lock on A – which T1 has !</a:t>
            </a:r>
          </a:p>
          <a:p>
            <a:r>
              <a:rPr lang="en-US" dirty="0"/>
              <a:t>Result</a:t>
            </a:r>
          </a:p>
          <a:p>
            <a:pPr lvl="1"/>
            <a:r>
              <a:rPr lang="en-US" dirty="0"/>
              <a:t>Utterly nothing!!!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026" name="Picture 2" descr="D:\tmp2\Screenshot-2017-11-16 Dead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00500"/>
            <a:ext cx="380535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86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Classic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Edger Dijkstra, 1965:	Dining Philosophers Problem</a:t>
            </a:r>
          </a:p>
          <a:p>
            <a:pPr lvl="1"/>
            <a:r>
              <a:rPr lang="en-US" i="1" dirty="0"/>
              <a:t>Eat or think</a:t>
            </a:r>
          </a:p>
          <a:p>
            <a:pPr lvl="1"/>
            <a:r>
              <a:rPr lang="en-US" i="1" dirty="0"/>
              <a:t>To eat you need two forks</a:t>
            </a:r>
          </a:p>
          <a:p>
            <a:endParaRPr lang="en-US" i="1" dirty="0"/>
          </a:p>
          <a:p>
            <a:r>
              <a:rPr lang="en-US" dirty="0"/>
              <a:t>Design an algorithm that does</a:t>
            </a:r>
            <a:br>
              <a:rPr lang="en-US" dirty="0"/>
            </a:br>
            <a:r>
              <a:rPr lang="en-US" dirty="0"/>
              <a:t>not deadlock…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4762500"/>
            <a:ext cx="6846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[By Benjamin D. </a:t>
            </a:r>
            <a:r>
              <a:rPr lang="en-US" sz="1050" dirty="0" err="1"/>
              <a:t>Esham</a:t>
            </a:r>
            <a:r>
              <a:rPr lang="en-US" sz="1050" dirty="0"/>
              <a:t> / Wikimedia Commons, CC BY-SA 3.0, https://commons.wikimedia.org/w/index.php?curid=56559]</a:t>
            </a:r>
          </a:p>
        </p:txBody>
      </p:sp>
      <p:pic>
        <p:nvPicPr>
          <p:cNvPr id="2050" name="Picture 2" descr="D:\tmp2\An_illustration_of_the_dining_philosophers_probl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33" y="1463040"/>
            <a:ext cx="2889832" cy="29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837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Rules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Always acquire the locks in the same order</a:t>
            </a:r>
          </a:p>
          <a:p>
            <a:pPr lvl="1"/>
            <a:r>
              <a:rPr lang="en-US" dirty="0"/>
              <a:t>Example: A, then B, then 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Only works if you know the order</a:t>
            </a:r>
            <a:br>
              <a:rPr lang="en-US" dirty="0"/>
            </a:br>
            <a:r>
              <a:rPr lang="en-US" dirty="0"/>
              <a:t>ahead of time</a:t>
            </a:r>
          </a:p>
          <a:p>
            <a:endParaRPr lang="en-US" dirty="0"/>
          </a:p>
          <a:p>
            <a:r>
              <a:rPr lang="en-US" i="1" dirty="0"/>
              <a:t>Use timeouts on locks</a:t>
            </a:r>
          </a:p>
          <a:p>
            <a:pPr lvl="1"/>
            <a:r>
              <a:rPr lang="en-US" i="1" dirty="0"/>
              <a:t>If timeout: free all locks, wait, and retry…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074" name="Picture 2" descr="D:\tmp2\Screenshot-2017-11-16 Deadlock Preven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38288"/>
            <a:ext cx="24098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7800" y="1943100"/>
            <a:ext cx="32004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– does not work for the Philosophers!</a:t>
            </a:r>
          </a:p>
        </p:txBody>
      </p:sp>
    </p:spTree>
    <p:extLst>
      <p:ext uri="{BB962C8B-B14F-4D97-AF65-F5344CB8AC3E}">
        <p14:creationId xmlns:p14="http://schemas.microsoft.com/office/powerpoint/2010/main" val="170978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 insert 200kr while PBS withdraws 100kr. The balance is initially 50kr.</a:t>
            </a:r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r>
              <a:rPr lang="en-US" dirty="0"/>
              <a:t>Hopefully, the result should be 50+200-100 = 150 kr.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19600" y="2171700"/>
            <a:ext cx="4495800" cy="203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public </a:t>
            </a:r>
            <a:r>
              <a:rPr lang="en-GB" altLang="en-US" sz="1100" dirty="0" err="1">
                <a:latin typeface="Lucida Console" charset="0"/>
              </a:rPr>
              <a:t>boolean</a:t>
            </a:r>
            <a:r>
              <a:rPr lang="en-GB" altLang="en-US" sz="1100" dirty="0">
                <a:latin typeface="Lucida Console" charset="0"/>
              </a:rPr>
              <a:t> withdraw(long amount){</a:t>
            </a:r>
          </a:p>
          <a:p>
            <a:pPr>
              <a:spcBef>
                <a:spcPct val="50000"/>
              </a:spcBef>
            </a:pPr>
            <a:r>
              <a:rPr lang="da-DK" altLang="en-US" sz="1100" dirty="0">
                <a:latin typeface="Lucida Console" charset="0"/>
              </a:rPr>
              <a:t>    </a:t>
            </a:r>
            <a:r>
              <a:rPr lang="en-GB" altLang="en-US" sz="1100" dirty="0">
                <a:latin typeface="Lucida Console" charset="0"/>
              </a:rPr>
              <a:t>if(amount &gt;= 0){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 return </a:t>
            </a:r>
            <a:r>
              <a:rPr lang="en-GB" altLang="en-US" sz="1100" dirty="0" err="1">
                <a:latin typeface="Lucida Console" charset="0"/>
              </a:rPr>
              <a:t>setBalance</a:t>
            </a:r>
            <a:r>
              <a:rPr lang="en-GB" altLang="en-US" sz="1100" dirty="0">
                <a:latin typeface="Lucida Console" charset="0"/>
              </a:rPr>
              <a:t>(</a:t>
            </a:r>
            <a:r>
              <a:rPr lang="en-GB" altLang="en-US" sz="1100" dirty="0" err="1">
                <a:latin typeface="Lucida Console" charset="0"/>
              </a:rPr>
              <a:t>getBalance</a:t>
            </a:r>
            <a:r>
              <a:rPr lang="en-GB" altLang="en-US" sz="1100" dirty="0">
                <a:latin typeface="Lucida Console" charset="0"/>
              </a:rPr>
              <a:t>()-amount);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else 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 return false;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}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2184400"/>
            <a:ext cx="4419600" cy="203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public </a:t>
            </a:r>
            <a:r>
              <a:rPr lang="en-GB" altLang="en-US" sz="1100" dirty="0" err="1">
                <a:latin typeface="Lucida Console" charset="0"/>
              </a:rPr>
              <a:t>boolean</a:t>
            </a:r>
            <a:r>
              <a:rPr lang="en-GB" altLang="en-US" sz="1100" dirty="0">
                <a:latin typeface="Lucida Console" charset="0"/>
              </a:rPr>
              <a:t> deposit(long amount){</a:t>
            </a:r>
          </a:p>
          <a:p>
            <a:pPr>
              <a:spcBef>
                <a:spcPct val="50000"/>
              </a:spcBef>
            </a:pPr>
            <a:r>
              <a:rPr lang="da-DK" altLang="en-US" sz="1100" dirty="0">
                <a:latin typeface="Lucida Console" charset="0"/>
              </a:rPr>
              <a:t>   </a:t>
            </a:r>
            <a:r>
              <a:rPr lang="en-GB" altLang="en-US" sz="1100" dirty="0">
                <a:latin typeface="Lucida Console" charset="0"/>
              </a:rPr>
              <a:t>if(amount &gt;= 0){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return </a:t>
            </a:r>
            <a:r>
              <a:rPr lang="en-GB" altLang="en-US" sz="1100" dirty="0" err="1">
                <a:latin typeface="Lucida Console" charset="0"/>
              </a:rPr>
              <a:t>setBalance</a:t>
            </a:r>
            <a:r>
              <a:rPr lang="en-GB" altLang="en-US" sz="1100" dirty="0">
                <a:latin typeface="Lucida Console" charset="0"/>
              </a:rPr>
              <a:t>(</a:t>
            </a:r>
            <a:r>
              <a:rPr lang="en-GB" altLang="en-US" sz="1100" dirty="0" err="1">
                <a:latin typeface="Lucida Console" charset="0"/>
              </a:rPr>
              <a:t>getBalance</a:t>
            </a:r>
            <a:r>
              <a:rPr lang="en-GB" altLang="en-US" sz="1100" dirty="0">
                <a:latin typeface="Lucida Console" charset="0"/>
              </a:rPr>
              <a:t>()+amount);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else {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   return false;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   }</a:t>
            </a:r>
          </a:p>
          <a:p>
            <a:pPr>
              <a:spcBef>
                <a:spcPct val="50000"/>
              </a:spcBef>
            </a:pPr>
            <a:r>
              <a:rPr lang="en-GB" altLang="en-US" sz="1100" dirty="0">
                <a:latin typeface="Lucida Console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5715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Concurrent Execution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19600" y="1752600"/>
            <a:ext cx="4495800" cy="19224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if(amount &gt;= 0){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   return </a:t>
            </a:r>
            <a:r>
              <a:rPr lang="en-GB" altLang="en-US" sz="1200" dirty="0" err="1">
                <a:latin typeface="Lucida Console" charset="0"/>
              </a:rPr>
              <a:t>setBalance</a:t>
            </a:r>
            <a:r>
              <a:rPr lang="en-GB" altLang="en-US" sz="1200" dirty="0">
                <a:latin typeface="Lucida Console" charset="0"/>
              </a:rPr>
              <a:t>(</a:t>
            </a:r>
            <a:r>
              <a:rPr lang="en-GB" altLang="en-US" sz="1200" dirty="0" err="1">
                <a:latin typeface="Lucida Console" charset="0"/>
              </a:rPr>
              <a:t>getBalance</a:t>
            </a:r>
            <a:r>
              <a:rPr lang="en-GB" altLang="en-US" sz="1200" dirty="0">
                <a:latin typeface="Lucida Console" charset="0"/>
              </a:rPr>
              <a:t>()-</a:t>
            </a:r>
            <a:r>
              <a:rPr lang="da-DK" altLang="en-US" sz="1200" dirty="0">
                <a:latin typeface="Lucida Console" charset="0"/>
              </a:rPr>
              <a:t>100</a:t>
            </a:r>
            <a:r>
              <a:rPr lang="en-GB" altLang="en-US" sz="1200" dirty="0">
                <a:latin typeface="Lucida Console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}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else{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   return false;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}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}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931862"/>
            <a:ext cx="4419600" cy="4668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if(amount &gt;= 0){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  return </a:t>
            </a:r>
            <a:r>
              <a:rPr lang="en-GB" altLang="en-US" sz="1200" dirty="0" err="1">
                <a:latin typeface="Lucida Console" charset="0"/>
              </a:rPr>
              <a:t>setBalance</a:t>
            </a:r>
            <a:r>
              <a:rPr lang="en-GB" altLang="en-US" sz="1200" dirty="0">
                <a:latin typeface="Lucida Console" charset="0"/>
              </a:rPr>
              <a:t>(</a:t>
            </a:r>
            <a:r>
              <a:rPr lang="en-GB" altLang="en-US" sz="1200" dirty="0" err="1">
                <a:latin typeface="Lucida Console" charset="0"/>
              </a:rPr>
              <a:t>getBalance</a:t>
            </a:r>
            <a:r>
              <a:rPr lang="en-GB" altLang="en-US" sz="1200" dirty="0">
                <a:latin typeface="Lucida Console" charset="0"/>
              </a:rPr>
              <a:t>()+</a:t>
            </a:r>
            <a:r>
              <a:rPr lang="da-DK" altLang="en-US" sz="1200" dirty="0">
                <a:latin typeface="Lucida Console" charset="0"/>
              </a:rPr>
              <a:t>200</a:t>
            </a:r>
          </a:p>
          <a:p>
            <a:pPr>
              <a:spcBef>
                <a:spcPct val="50000"/>
              </a:spcBef>
            </a:pPr>
            <a:r>
              <a:rPr lang="da-DK" altLang="en-US" sz="1200" dirty="0">
                <a:latin typeface="Lucida Console" charset="0"/>
              </a:rPr>
              <a:t>                                           </a:t>
            </a: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r>
              <a:rPr lang="da-DK" altLang="en-US" sz="1200" dirty="0">
                <a:latin typeface="Lucida Console" charset="0"/>
              </a:rPr>
              <a:t>         </a:t>
            </a:r>
            <a:r>
              <a:rPr lang="en-GB" altLang="en-US" sz="1200" dirty="0">
                <a:latin typeface="Lucida Console" charset="0"/>
              </a:rPr>
              <a:t>);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}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else{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   return false;</a:t>
            </a:r>
          </a:p>
          <a:p>
            <a:pPr>
              <a:spcBef>
                <a:spcPct val="50000"/>
              </a:spcBef>
            </a:pPr>
            <a:r>
              <a:rPr lang="en-GB" altLang="en-US" sz="1200" dirty="0">
                <a:latin typeface="Lucida Console" charset="0"/>
              </a:rPr>
              <a:t>   }</a:t>
            </a:r>
            <a:endParaRPr lang="da-DK" altLang="en-US" sz="1200" dirty="0">
              <a:latin typeface="Lucida Console" charset="0"/>
            </a:endParaRPr>
          </a:p>
          <a:p>
            <a:pPr>
              <a:spcBef>
                <a:spcPct val="50000"/>
              </a:spcBef>
            </a:pPr>
            <a:endParaRPr lang="en-GB" altLang="en-US" sz="1200" dirty="0">
              <a:latin typeface="Lucida Console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88950" y="855662"/>
            <a:ext cx="8304213" cy="4354513"/>
          </a:xfrm>
          <a:custGeom>
            <a:avLst/>
            <a:gdLst>
              <a:gd name="T0" fmla="*/ 0 w 5231"/>
              <a:gd name="T1" fmla="*/ 0 h 2743"/>
              <a:gd name="T2" fmla="*/ 698084117 w 5231"/>
              <a:gd name="T3" fmla="*/ 75604696 h 2743"/>
              <a:gd name="T4" fmla="*/ 2147483647 w 5231"/>
              <a:gd name="T5" fmla="*/ 93246586 h 2743"/>
              <a:gd name="T6" fmla="*/ 2147483647 w 5231"/>
              <a:gd name="T7" fmla="*/ 302418785 h 2743"/>
              <a:gd name="T8" fmla="*/ 2147483647 w 5231"/>
              <a:gd name="T9" fmla="*/ 340221927 h 2743"/>
              <a:gd name="T10" fmla="*/ 2147483647 w 5231"/>
              <a:gd name="T11" fmla="*/ 357862229 h 2743"/>
              <a:gd name="T12" fmla="*/ 2147483647 w 5231"/>
              <a:gd name="T13" fmla="*/ 395665370 h 2743"/>
              <a:gd name="T14" fmla="*/ 2147483647 w 5231"/>
              <a:gd name="T15" fmla="*/ 471270067 h 2743"/>
              <a:gd name="T16" fmla="*/ 2147483647 w 5231"/>
              <a:gd name="T17" fmla="*/ 529232873 h 2743"/>
              <a:gd name="T18" fmla="*/ 2147483647 w 5231"/>
              <a:gd name="T19" fmla="*/ 1000502940 h 2743"/>
              <a:gd name="T20" fmla="*/ 2147483647 w 5231"/>
              <a:gd name="T21" fmla="*/ 1169352634 h 2743"/>
              <a:gd name="T22" fmla="*/ 2147483647 w 5231"/>
              <a:gd name="T23" fmla="*/ 1186994524 h 2743"/>
              <a:gd name="T24" fmla="*/ 2147483647 w 5231"/>
              <a:gd name="T25" fmla="*/ 1413808612 h 2743"/>
              <a:gd name="T26" fmla="*/ 2147483647 w 5231"/>
              <a:gd name="T27" fmla="*/ 1527214863 h 2743"/>
              <a:gd name="T28" fmla="*/ 2147483647 w 5231"/>
              <a:gd name="T29" fmla="*/ 1582658307 h 2743"/>
              <a:gd name="T30" fmla="*/ 2147483647 w 5231"/>
              <a:gd name="T31" fmla="*/ 1809472395 h 2743"/>
              <a:gd name="T32" fmla="*/ 2147483647 w 5231"/>
              <a:gd name="T33" fmla="*/ 1867436789 h 2743"/>
              <a:gd name="T34" fmla="*/ 2147483647 w 5231"/>
              <a:gd name="T35" fmla="*/ 2147483647 h 2743"/>
              <a:gd name="T36" fmla="*/ 2147483647 w 5231"/>
              <a:gd name="T37" fmla="*/ 2147483647 h 2743"/>
              <a:gd name="T38" fmla="*/ 2147483647 w 5231"/>
              <a:gd name="T39" fmla="*/ 2147483647 h 2743"/>
              <a:gd name="T40" fmla="*/ 2147483647 w 5231"/>
              <a:gd name="T41" fmla="*/ 2147483647 h 2743"/>
              <a:gd name="T42" fmla="*/ 2074089512 w 5231"/>
              <a:gd name="T43" fmla="*/ 2147483647 h 2743"/>
              <a:gd name="T44" fmla="*/ 1696066052 w 5231"/>
              <a:gd name="T45" fmla="*/ 2147483647 h 2743"/>
              <a:gd name="T46" fmla="*/ 1507053528 w 5231"/>
              <a:gd name="T47" fmla="*/ 2147483647 h 2743"/>
              <a:gd name="T48" fmla="*/ 1396166647 w 5231"/>
              <a:gd name="T49" fmla="*/ 2147483647 h 2743"/>
              <a:gd name="T50" fmla="*/ 1300400703 w 5231"/>
              <a:gd name="T51" fmla="*/ 2147483647 h 2743"/>
              <a:gd name="T52" fmla="*/ 1186994459 w 5231"/>
              <a:gd name="T53" fmla="*/ 2147483647 h 2743"/>
              <a:gd name="T54" fmla="*/ 1224796011 w 5231"/>
              <a:gd name="T55" fmla="*/ 2147483647 h 2743"/>
              <a:gd name="T56" fmla="*/ 1320561955 w 5231"/>
              <a:gd name="T57" fmla="*/ 2147483647 h 2743"/>
              <a:gd name="T58" fmla="*/ 1320561955 w 5231"/>
              <a:gd name="T59" fmla="*/ 2147483647 h 2743"/>
              <a:gd name="T60" fmla="*/ 773688809 w 5231"/>
              <a:gd name="T61" fmla="*/ 2147483647 h 2743"/>
              <a:gd name="T62" fmla="*/ 622479425 w 5231"/>
              <a:gd name="T63" fmla="*/ 2147483647 h 2743"/>
              <a:gd name="T64" fmla="*/ 564515034 w 5231"/>
              <a:gd name="T65" fmla="*/ 2147483647 h 2743"/>
              <a:gd name="T66" fmla="*/ 488910342 w 5231"/>
              <a:gd name="T67" fmla="*/ 2147483647 h 2743"/>
              <a:gd name="T68" fmla="*/ 433466901 w 5231"/>
              <a:gd name="T69" fmla="*/ 2147483647 h 2743"/>
              <a:gd name="T70" fmla="*/ 378023460 w 5231"/>
              <a:gd name="T71" fmla="*/ 2147483647 h 2743"/>
              <a:gd name="T72" fmla="*/ 340221908 w 5231"/>
              <a:gd name="T73" fmla="*/ 2147483647 h 274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31"/>
              <a:gd name="T112" fmla="*/ 0 h 2743"/>
              <a:gd name="T113" fmla="*/ 5231 w 5231"/>
              <a:gd name="T114" fmla="*/ 2743 h 274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31" h="2743">
                <a:moveTo>
                  <a:pt x="0" y="0"/>
                </a:moveTo>
                <a:cubicBezTo>
                  <a:pt x="57" y="39"/>
                  <a:pt x="212" y="29"/>
                  <a:pt x="277" y="30"/>
                </a:cubicBezTo>
                <a:cubicBezTo>
                  <a:pt x="504" y="34"/>
                  <a:pt x="730" y="35"/>
                  <a:pt x="957" y="37"/>
                </a:cubicBezTo>
                <a:cubicBezTo>
                  <a:pt x="1005" y="50"/>
                  <a:pt x="1026" y="111"/>
                  <a:pt x="1077" y="120"/>
                </a:cubicBezTo>
                <a:cubicBezTo>
                  <a:pt x="1151" y="134"/>
                  <a:pt x="1227" y="131"/>
                  <a:pt x="1302" y="135"/>
                </a:cubicBezTo>
                <a:cubicBezTo>
                  <a:pt x="1554" y="165"/>
                  <a:pt x="1954" y="140"/>
                  <a:pt x="2154" y="142"/>
                </a:cubicBezTo>
                <a:cubicBezTo>
                  <a:pt x="2219" y="145"/>
                  <a:pt x="2286" y="139"/>
                  <a:pt x="2349" y="157"/>
                </a:cubicBezTo>
                <a:cubicBezTo>
                  <a:pt x="2377" y="165"/>
                  <a:pt x="2404" y="177"/>
                  <a:pt x="2431" y="187"/>
                </a:cubicBezTo>
                <a:cubicBezTo>
                  <a:pt x="2451" y="194"/>
                  <a:pt x="2491" y="210"/>
                  <a:pt x="2491" y="210"/>
                </a:cubicBezTo>
                <a:cubicBezTo>
                  <a:pt x="2530" y="261"/>
                  <a:pt x="2555" y="335"/>
                  <a:pt x="2573" y="397"/>
                </a:cubicBezTo>
                <a:cubicBezTo>
                  <a:pt x="2581" y="424"/>
                  <a:pt x="2578" y="463"/>
                  <a:pt x="2618" y="464"/>
                </a:cubicBezTo>
                <a:cubicBezTo>
                  <a:pt x="2905" y="471"/>
                  <a:pt x="3191" y="469"/>
                  <a:pt x="3478" y="471"/>
                </a:cubicBezTo>
                <a:cubicBezTo>
                  <a:pt x="3517" y="497"/>
                  <a:pt x="3553" y="549"/>
                  <a:pt x="3598" y="561"/>
                </a:cubicBezTo>
                <a:cubicBezTo>
                  <a:pt x="3903" y="639"/>
                  <a:pt x="4333" y="603"/>
                  <a:pt x="4600" y="606"/>
                </a:cubicBezTo>
                <a:cubicBezTo>
                  <a:pt x="4773" y="611"/>
                  <a:pt x="4944" y="620"/>
                  <a:pt x="5117" y="628"/>
                </a:cubicBezTo>
                <a:cubicBezTo>
                  <a:pt x="5231" y="640"/>
                  <a:pt x="5205" y="612"/>
                  <a:pt x="5221" y="718"/>
                </a:cubicBezTo>
                <a:cubicBezTo>
                  <a:pt x="5222" y="726"/>
                  <a:pt x="5226" y="733"/>
                  <a:pt x="5229" y="741"/>
                </a:cubicBezTo>
                <a:cubicBezTo>
                  <a:pt x="5219" y="787"/>
                  <a:pt x="5203" y="841"/>
                  <a:pt x="5169" y="875"/>
                </a:cubicBezTo>
                <a:cubicBezTo>
                  <a:pt x="5141" y="903"/>
                  <a:pt x="5099" y="899"/>
                  <a:pt x="5064" y="905"/>
                </a:cubicBezTo>
                <a:cubicBezTo>
                  <a:pt x="4949" y="924"/>
                  <a:pt x="4837" y="930"/>
                  <a:pt x="4720" y="935"/>
                </a:cubicBezTo>
                <a:cubicBezTo>
                  <a:pt x="3548" y="930"/>
                  <a:pt x="2384" y="922"/>
                  <a:pt x="1212" y="928"/>
                </a:cubicBezTo>
                <a:cubicBezTo>
                  <a:pt x="1082" y="933"/>
                  <a:pt x="952" y="935"/>
                  <a:pt x="823" y="958"/>
                </a:cubicBezTo>
                <a:cubicBezTo>
                  <a:pt x="775" y="982"/>
                  <a:pt x="723" y="993"/>
                  <a:pt x="673" y="1010"/>
                </a:cubicBezTo>
                <a:cubicBezTo>
                  <a:pt x="628" y="1043"/>
                  <a:pt x="622" y="1074"/>
                  <a:pt x="598" y="1122"/>
                </a:cubicBezTo>
                <a:cubicBezTo>
                  <a:pt x="587" y="1171"/>
                  <a:pt x="565" y="1212"/>
                  <a:pt x="554" y="1264"/>
                </a:cubicBezTo>
                <a:cubicBezTo>
                  <a:pt x="540" y="1330"/>
                  <a:pt x="537" y="1395"/>
                  <a:pt x="516" y="1459"/>
                </a:cubicBezTo>
                <a:cubicBezTo>
                  <a:pt x="510" y="1538"/>
                  <a:pt x="497" y="1582"/>
                  <a:pt x="471" y="1653"/>
                </a:cubicBezTo>
                <a:cubicBezTo>
                  <a:pt x="476" y="1746"/>
                  <a:pt x="471" y="1771"/>
                  <a:pt x="486" y="1840"/>
                </a:cubicBezTo>
                <a:cubicBezTo>
                  <a:pt x="492" y="1867"/>
                  <a:pt x="524" y="1915"/>
                  <a:pt x="524" y="1915"/>
                </a:cubicBezTo>
                <a:cubicBezTo>
                  <a:pt x="529" y="1932"/>
                  <a:pt x="541" y="1958"/>
                  <a:pt x="524" y="1975"/>
                </a:cubicBezTo>
                <a:cubicBezTo>
                  <a:pt x="484" y="2015"/>
                  <a:pt x="358" y="2043"/>
                  <a:pt x="307" y="2050"/>
                </a:cubicBezTo>
                <a:cubicBezTo>
                  <a:pt x="287" y="2053"/>
                  <a:pt x="267" y="2055"/>
                  <a:pt x="247" y="2057"/>
                </a:cubicBezTo>
                <a:cubicBezTo>
                  <a:pt x="239" y="2060"/>
                  <a:pt x="230" y="2059"/>
                  <a:pt x="224" y="2065"/>
                </a:cubicBezTo>
                <a:cubicBezTo>
                  <a:pt x="211" y="2078"/>
                  <a:pt x="194" y="2110"/>
                  <a:pt x="194" y="2110"/>
                </a:cubicBezTo>
                <a:cubicBezTo>
                  <a:pt x="145" y="2265"/>
                  <a:pt x="179" y="2335"/>
                  <a:pt x="172" y="2566"/>
                </a:cubicBezTo>
                <a:cubicBezTo>
                  <a:pt x="170" y="2614"/>
                  <a:pt x="163" y="2694"/>
                  <a:pt x="150" y="2738"/>
                </a:cubicBezTo>
                <a:cubicBezTo>
                  <a:pt x="149" y="2743"/>
                  <a:pt x="140" y="2738"/>
                  <a:pt x="135" y="2738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92550" y="3848100"/>
            <a:ext cx="44894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lg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1400" b="1" dirty="0" err="1">
                <a:solidFill>
                  <a:schemeClr val="accent2"/>
                </a:solidFill>
                <a:latin typeface="Lucida Console" charset="0"/>
              </a:rPr>
              <a:t>setBalance</a:t>
            </a:r>
            <a:r>
              <a:rPr lang="da-DK" altLang="en-US" sz="1400" b="1" dirty="0">
                <a:solidFill>
                  <a:schemeClr val="accent2"/>
                </a:solidFill>
                <a:latin typeface="Lucida Console" charset="0"/>
              </a:rPr>
              <a:t>( 50+200		b=50</a:t>
            </a:r>
          </a:p>
          <a:p>
            <a:pPr>
              <a:spcBef>
                <a:spcPct val="50000"/>
              </a:spcBef>
            </a:pPr>
            <a:r>
              <a:rPr lang="da-DK" altLang="en-US" sz="1400" b="1" dirty="0">
                <a:solidFill>
                  <a:schemeClr val="accent2"/>
                </a:solidFill>
                <a:latin typeface="Lucida Console" charset="0"/>
              </a:rPr>
              <a:t>          </a:t>
            </a:r>
            <a:r>
              <a:rPr lang="da-DK" altLang="en-US" sz="1400" b="1" dirty="0" err="1">
                <a:solidFill>
                  <a:schemeClr val="accent2"/>
                </a:solidFill>
                <a:latin typeface="Lucida Console" charset="0"/>
              </a:rPr>
              <a:t>setBalance</a:t>
            </a:r>
            <a:r>
              <a:rPr lang="da-DK" altLang="en-US" sz="1400" b="1" dirty="0">
                <a:solidFill>
                  <a:schemeClr val="accent2"/>
                </a:solidFill>
                <a:latin typeface="Lucida Console" charset="0"/>
              </a:rPr>
              <a:t>( 50-100 );	b=-50</a:t>
            </a:r>
          </a:p>
          <a:p>
            <a:pPr>
              <a:spcBef>
                <a:spcPct val="50000"/>
              </a:spcBef>
            </a:pPr>
            <a:r>
              <a:rPr lang="da-DK" altLang="en-US" sz="1400" b="1" dirty="0">
                <a:solidFill>
                  <a:schemeClr val="accent2"/>
                </a:solidFill>
                <a:latin typeface="Lucida Console" charset="0"/>
              </a:rPr>
              <a:t>  );				b=250;</a:t>
            </a:r>
            <a:endParaRPr lang="en-GB" altLang="en-US" sz="1400" b="1" dirty="0">
              <a:solidFill>
                <a:schemeClr val="accent2"/>
              </a:solidFill>
              <a:latin typeface="Lucida Console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855662"/>
            <a:ext cx="2667000" cy="4016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Scheduler</a:t>
            </a:r>
            <a:r>
              <a:rPr lang="da-DK" dirty="0"/>
              <a:t> </a:t>
            </a:r>
            <a:r>
              <a:rPr lang="da-DK" dirty="0" err="1"/>
              <a:t>thread</a:t>
            </a:r>
            <a:r>
              <a:rPr lang="da-DK" dirty="0"/>
              <a:t> switch!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19600" y="1257300"/>
            <a:ext cx="990600" cy="304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05200" y="1257300"/>
            <a:ext cx="2057400" cy="1066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692859D-AC1C-4C71-B17C-ED16C748D17B}"/>
              </a:ext>
            </a:extLst>
          </p:cNvPr>
          <p:cNvSpPr/>
          <p:nvPr/>
        </p:nvSpPr>
        <p:spPr>
          <a:xfrm>
            <a:off x="7467600" y="4457700"/>
            <a:ext cx="914400" cy="3333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17351B7A-CF76-4A88-9B95-710154311ABC}"/>
              </a:ext>
            </a:extLst>
          </p:cNvPr>
          <p:cNvSpPr/>
          <p:nvPr/>
        </p:nvSpPr>
        <p:spPr>
          <a:xfrm>
            <a:off x="8382000" y="4791075"/>
            <a:ext cx="519113" cy="4191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9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‘</a:t>
            </a:r>
            <a:r>
              <a:rPr lang="en-US" noProof="0" dirty="0" err="1"/>
              <a:t>System.out</a:t>
            </a:r>
            <a:r>
              <a:rPr lang="en-US" noProof="0" dirty="0"/>
              <a:t>’ is a shared resource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9300"/>
            <a:ext cx="860288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447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3425"/>
            <a:ext cx="5581650" cy="4714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334000"/>
            <a:ext cx="4495800" cy="266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Source: http://www.javacodex.com/Concurrency/AtomicInteger-Counter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23" y="850446"/>
            <a:ext cx="2667000" cy="1266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37206"/>
            <a:ext cx="4010025" cy="203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8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Shared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33425"/>
            <a:ext cx="5581650" cy="4714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5334000"/>
            <a:ext cx="4495800" cy="2667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Source: http://www.javacodex.com/Concurrency/AtomicInteger-Counter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23" y="850446"/>
            <a:ext cx="2667000" cy="12662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37206"/>
            <a:ext cx="4010025" cy="203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4989"/>
            <a:ext cx="4585708" cy="179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9ABE5D-2824-C1A0-567A-ABC89E6B6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149" y="3422624"/>
            <a:ext cx="4619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0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MiniDraw</a:t>
            </a:r>
            <a:r>
              <a:rPr lang="en-US" dirty="0"/>
              <a:t> Animation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dirtyRectangle</a:t>
            </a:r>
            <a:r>
              <a:rPr lang="en-US" dirty="0"/>
              <a:t>’ is a shared resource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Threads move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 boxes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MiniDraw’s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err="1">
                <a:sym typeface="Wingdings" panose="05000000000000000000" pitchFamily="2" charset="2"/>
              </a:rPr>
              <a:t>Jframe</a:t>
            </a:r>
            <a:r>
              <a:rPr lang="en-US" dirty="0">
                <a:sym typeface="Wingdings" panose="05000000000000000000" pitchFamily="2" charset="2"/>
              </a:rPr>
              <a:t> does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the drawing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The rectangles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are shared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resources</a:t>
            </a:r>
            <a:br>
              <a:rPr lang="en-US" dirty="0">
                <a:sym typeface="Wingdings" panose="05000000000000000000" pitchFamily="2" charset="2"/>
              </a:rPr>
            </a:b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79465"/>
            <a:ext cx="5715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8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1770</Words>
  <Application>Microsoft Office PowerPoint</Application>
  <PresentationFormat>On-screen Show (16:10)</PresentationFormat>
  <Paragraphs>388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Lucida Console</vt:lpstr>
      <vt:lpstr>Wingdings</vt:lpstr>
      <vt:lpstr>Office Theme</vt:lpstr>
      <vt:lpstr>Software Engineering and Architecture</vt:lpstr>
      <vt:lpstr>Two Threads – One Account</vt:lpstr>
      <vt:lpstr>Two Threads – One Account</vt:lpstr>
      <vt:lpstr>Example</vt:lpstr>
      <vt:lpstr>Concurrent Execution</vt:lpstr>
      <vt:lpstr>Example</vt:lpstr>
      <vt:lpstr>Example: Shared Counter</vt:lpstr>
      <vt:lpstr>Example: Shared Counter</vt:lpstr>
      <vt:lpstr>Example: MiniDraw Animation</vt:lpstr>
      <vt:lpstr>Race Condition</vt:lpstr>
      <vt:lpstr>The Solution</vt:lpstr>
      <vt:lpstr>The Lock </vt:lpstr>
      <vt:lpstr>In ‘deposit()’</vt:lpstr>
      <vt:lpstr>Thread State</vt:lpstr>
      <vt:lpstr>And next…</vt:lpstr>
      <vt:lpstr>Monitor/Synchronized</vt:lpstr>
      <vt:lpstr>Synchronized</vt:lpstr>
      <vt:lpstr>Synchronized Section</vt:lpstr>
      <vt:lpstr>Example again:</vt:lpstr>
      <vt:lpstr>Server Side and Client Side</vt:lpstr>
      <vt:lpstr>Server Side and Client Side</vt:lpstr>
      <vt:lpstr>Client Side Synchronization</vt:lpstr>
      <vt:lpstr>MiniDraw Client Side Sync</vt:lpstr>
      <vt:lpstr>Reentrance</vt:lpstr>
      <vt:lpstr>Example: MiniDraw Animation</vt:lpstr>
      <vt:lpstr>And – moving on…</vt:lpstr>
      <vt:lpstr>Java 5</vt:lpstr>
      <vt:lpstr>ReentrantLock</vt:lpstr>
      <vt:lpstr>The idiom</vt:lpstr>
      <vt:lpstr>Deadlocks</vt:lpstr>
      <vt:lpstr>Deadlock</vt:lpstr>
      <vt:lpstr>A Classic</vt:lpstr>
      <vt:lpstr>The General Rules of Thumb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116</cp:revision>
  <dcterms:created xsi:type="dcterms:W3CDTF">2006-08-16T00:00:00Z</dcterms:created>
  <dcterms:modified xsi:type="dcterms:W3CDTF">2025-04-22T13:10:12Z</dcterms:modified>
</cp:coreProperties>
</file>